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F7AE25-726F-4573-A5F9-D27C89F5EC51}">
  <a:tblStyle styleId="{9BF7AE25-726F-4573-A5F9-D27C89F5EC51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EAE8"/>
          </a:solidFill>
        </a:fill>
      </a:tcStyle>
    </a:wholeTbl>
    <a:band1H>
      <a:tcTxStyle b="off" i="off"/>
      <a:tcStyle>
        <a:fill>
          <a:solidFill>
            <a:srgbClr val="EED2CE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ED2CE"/>
          </a:solidFill>
        </a:fill>
      </a:tcStyle>
    </a:band1V>
    <a:band2V>
      <a:tcTxStyle b="off" i="off"/>
    </a:band2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3ddabce03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63ddabce0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g63ddabce03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63ddabce03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63ddabce0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shadow days, tours</a:t>
            </a:r>
            <a:endParaRPr/>
          </a:p>
        </p:txBody>
      </p:sp>
      <p:sp>
        <p:nvSpPr>
          <p:cNvPr id="390" name="Google Shape;390;g63ddabce03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518da017e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g6518da017e_2_1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Inquirers</a:t>
            </a:r>
            <a:r>
              <a:rPr lang="en-US"/>
              <a:t>: curious, enthusiastic life-long learners; </a:t>
            </a:r>
            <a:r>
              <a:rPr b="1" lang="en-US"/>
              <a:t>knowledgeable</a:t>
            </a:r>
            <a:r>
              <a:rPr lang="en-US"/>
              <a:t>: exploring significant ideas locally and globally; </a:t>
            </a:r>
            <a:r>
              <a:rPr b="1" lang="en-US"/>
              <a:t>Thinkers</a:t>
            </a:r>
            <a:r>
              <a:rPr lang="en-US"/>
              <a:t>: critical, ethical, creative decision makers; </a:t>
            </a:r>
            <a:r>
              <a:rPr b="1" lang="en-US"/>
              <a:t>Communicators</a:t>
            </a:r>
            <a:r>
              <a:rPr lang="en-US"/>
              <a:t>: good listeners, confident in more than one language; </a:t>
            </a:r>
            <a:r>
              <a:rPr b="1" lang="en-US"/>
              <a:t>Principled</a:t>
            </a:r>
            <a:r>
              <a:rPr lang="en-US"/>
              <a:t>: Honest, fair and responsible; </a:t>
            </a:r>
            <a:r>
              <a:rPr b="1" lang="en-US"/>
              <a:t>Open-Minded</a:t>
            </a:r>
            <a:r>
              <a:rPr lang="en-US"/>
              <a:t>: developing critical appreciation of our own cultures and the cultures of others; </a:t>
            </a:r>
            <a:r>
              <a:rPr b="1" lang="en-US"/>
              <a:t>Caring</a:t>
            </a:r>
            <a:r>
              <a:rPr lang="en-US"/>
              <a:t>: committed to service with the community; </a:t>
            </a:r>
            <a:r>
              <a:rPr b="1" lang="en-US"/>
              <a:t>Risk-takers</a:t>
            </a:r>
            <a:r>
              <a:rPr lang="en-US"/>
              <a:t>: creative, resourceful and resilient; </a:t>
            </a:r>
            <a:r>
              <a:rPr b="1" lang="en-US"/>
              <a:t>Balanced</a:t>
            </a:r>
            <a:r>
              <a:rPr lang="en-US"/>
              <a:t>: focused on well-being of ourselves and those around us; </a:t>
            </a:r>
            <a:r>
              <a:rPr b="1" lang="en-US"/>
              <a:t>reflective</a:t>
            </a:r>
            <a:r>
              <a:rPr lang="en-US"/>
              <a:t>: thoughtful, realistic and hopeful for the future.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----- Meeting Notes (9/17/15 11:34) -----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----- Meeting Notes (9/17/15 11:36) -----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----- Meeting Notes (9/17/15 11:42) -----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Open-Minded: developing critical appreciation of our own cultures and the cultures of others; Caring: committed to service with the community; Risk-takers: creative, resourceful and resilient; Balanced: focused on well-being of ourselves and those around us; reflective: thoughtful, realistic and hopeful for the future.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d077b32d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fd077b32de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3ddabce03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63ddabce0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g63ddabce03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2" type="sldNum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solidFill>
          <a:schemeClr val="l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1"/>
          <p:cNvSpPr txBox="1"/>
          <p:nvPr>
            <p:ph idx="1" type="body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44" name="Google Shape;144;p1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1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1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4" name="Google Shape;154;p12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5" name="Google Shape;155;p12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12"/>
          <p:cNvSpPr txBox="1"/>
          <p:nvPr>
            <p:ph idx="12" type="sldNum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12"/>
          <p:cNvSpPr txBox="1"/>
          <p:nvPr>
            <p:ph idx="1" type="body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59" name="Google Shape;159;p1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2"/>
          <p:cNvSpPr txBox="1"/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4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4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4"/>
          <p:cNvSpPr txBox="1"/>
          <p:nvPr>
            <p:ph idx="12" type="sldNum"/>
          </p:nvPr>
        </p:nvSpPr>
        <p:spPr>
          <a:xfrm>
            <a:off x="4361688" y="1026372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14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l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5"/>
          <p:cNvSpPr txBox="1"/>
          <p:nvPr>
            <p:ph idx="10" type="dt"/>
          </p:nvPr>
        </p:nvSpPr>
        <p:spPr>
          <a:xfrm>
            <a:off x="5791200" y="640994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5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5"/>
          <p:cNvSpPr txBox="1"/>
          <p:nvPr>
            <p:ph idx="12" type="sldNum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8" name="Google Shape;188;p15"/>
          <p:cNvCxnSpPr/>
          <p:nvPr/>
        </p:nvCxnSpPr>
        <p:spPr>
          <a:xfrm flipH="1" rot="10800000">
            <a:off x="4563080" y="1575709"/>
            <a:ext cx="9000" cy="48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89" name="Google Shape;189;p15"/>
          <p:cNvSpPr txBox="1"/>
          <p:nvPr>
            <p:ph idx="1" type="body"/>
          </p:nvPr>
        </p:nvSpPr>
        <p:spPr>
          <a:xfrm>
            <a:off x="301752" y="1371600"/>
            <a:ext cx="4038600" cy="46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537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90" name="Google Shape;190;p15"/>
          <p:cNvSpPr txBox="1"/>
          <p:nvPr>
            <p:ph idx="2" type="body"/>
          </p:nvPr>
        </p:nvSpPr>
        <p:spPr>
          <a:xfrm>
            <a:off x="4800600" y="1371600"/>
            <a:ext cx="4038600" cy="46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537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0" y="0"/>
            <a:ext cx="9144000" cy="15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5" name="Google Shape;195;p1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152400" y="158496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16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6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6"/>
          <p:cNvSpPr txBox="1"/>
          <p:nvPr>
            <p:ph idx="12" type="sldNum"/>
          </p:nvPr>
        </p:nvSpPr>
        <p:spPr>
          <a:xfrm>
            <a:off x="4267200" y="6324600"/>
            <a:ext cx="609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4" name="Google Shape;204;p1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" name="Google Shape;207;p17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208" name="Google Shape;208;p17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7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0" name="Google Shape;210;p17"/>
          <p:cNvCxnSpPr/>
          <p:nvPr/>
        </p:nvCxnSpPr>
        <p:spPr>
          <a:xfrm>
            <a:off x="155448" y="2420112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11" name="Google Shape;211;p17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4" name="Google Shape;214;p17"/>
          <p:cNvSpPr txBox="1"/>
          <p:nvPr>
            <p:ph idx="12" type="sldNum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17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152400" y="2286000"/>
            <a:ext cx="88332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155448" y="142352"/>
            <a:ext cx="8833200" cy="213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3" name="Google Shape;223;p18"/>
          <p:cNvSpPr txBox="1"/>
          <p:nvPr>
            <p:ph idx="1" type="body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24" name="Google Shape;224;p18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6" name="Google Shape;226;p18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8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8" name="Google Shape;228;p18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29" name="Google Shape;229;p18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Google Shape;231;p18"/>
          <p:cNvSpPr txBox="1"/>
          <p:nvPr>
            <p:ph idx="12" type="sldNum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18"/>
          <p:cNvSpPr txBox="1"/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sz="4200" cap="none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solidFill>
          <a:schemeClr val="lt2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Google Shape;234;p19"/>
          <p:cNvCxnSpPr/>
          <p:nvPr/>
        </p:nvCxnSpPr>
        <p:spPr>
          <a:xfrm rot="10800000">
            <a:off x="4572000" y="2200227"/>
            <a:ext cx="0" cy="41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35" name="Google Shape;235;p1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152400" y="1371600"/>
            <a:ext cx="8833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145923" y="6391656"/>
            <a:ext cx="8833200" cy="3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1" name="Google Shape;241;p19"/>
          <p:cNvSpPr txBox="1"/>
          <p:nvPr>
            <p:ph idx="1" type="body"/>
          </p:nvPr>
        </p:nvSpPr>
        <p:spPr>
          <a:xfrm>
            <a:off x="301752" y="1524000"/>
            <a:ext cx="4040100" cy="73290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42" name="Google Shape;242;p19"/>
          <p:cNvSpPr txBox="1"/>
          <p:nvPr>
            <p:ph idx="2" type="body"/>
          </p:nvPr>
        </p:nvSpPr>
        <p:spPr>
          <a:xfrm>
            <a:off x="4791330" y="1524000"/>
            <a:ext cx="4041900" cy="73140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43" name="Google Shape;243;p19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19"/>
          <p:cNvSpPr txBox="1"/>
          <p:nvPr>
            <p:ph idx="11" type="ftr"/>
          </p:nvPr>
        </p:nvSpPr>
        <p:spPr>
          <a:xfrm>
            <a:off x="304800" y="6409944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45" name="Google Shape;245;p19"/>
          <p:cNvCxnSpPr/>
          <p:nvPr/>
        </p:nvCxnSpPr>
        <p:spPr>
          <a:xfrm>
            <a:off x="152400" y="1280160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46" name="Google Shape;246;p19"/>
          <p:cNvSpPr/>
          <p:nvPr/>
        </p:nvSpPr>
        <p:spPr>
          <a:xfrm>
            <a:off x="152400" y="155448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7" name="Google Shape;247;p19"/>
          <p:cNvSpPr txBox="1"/>
          <p:nvPr>
            <p:ph idx="3" type="body"/>
          </p:nvPr>
        </p:nvSpPr>
        <p:spPr>
          <a:xfrm>
            <a:off x="301752" y="2471383"/>
            <a:ext cx="4041600" cy="3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48" name="Google Shape;248;p19"/>
          <p:cNvSpPr txBox="1"/>
          <p:nvPr>
            <p:ph idx="4" type="body"/>
          </p:nvPr>
        </p:nvSpPr>
        <p:spPr>
          <a:xfrm>
            <a:off x="4800600" y="2471383"/>
            <a:ext cx="40386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49" name="Google Shape;249;p19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4361688" y="1050524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1" name="Google Shape;251;p19"/>
          <p:cNvSpPr txBox="1"/>
          <p:nvPr>
            <p:ph idx="12" type="sldNum"/>
          </p:nvPr>
        </p:nvSpPr>
        <p:spPr>
          <a:xfrm>
            <a:off x="4343400" y="1042416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19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0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0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0"/>
          <p:cNvSpPr txBox="1"/>
          <p:nvPr>
            <p:ph idx="12" type="sldNum"/>
          </p:nvPr>
        </p:nvSpPr>
        <p:spPr>
          <a:xfrm>
            <a:off x="4343400" y="103602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/>
          <p:nvPr/>
        </p:nvSpPr>
        <p:spPr>
          <a:xfrm>
            <a:off x="152400" y="152400"/>
            <a:ext cx="8833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0" y="0"/>
            <a:ext cx="9144000" cy="1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4" name="Google Shape;264;p21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5" name="Google Shape;265;p21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1"/>
          <p:cNvSpPr txBox="1"/>
          <p:nvPr>
            <p:ph idx="1" type="body"/>
          </p:nvPr>
        </p:nvSpPr>
        <p:spPr>
          <a:xfrm>
            <a:off x="381000" y="1981200"/>
            <a:ext cx="23622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67" name="Google Shape;267;p21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68" name="Google Shape;268;p21"/>
          <p:cNvCxnSpPr/>
          <p:nvPr/>
        </p:nvCxnSpPr>
        <p:spPr>
          <a:xfrm>
            <a:off x="152400" y="533400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69" name="Google Shape;269;p21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70" name="Google Shape;270;p2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1389888" y="323088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2" name="Google Shape;272;p21"/>
          <p:cNvSpPr txBox="1"/>
          <p:nvPr>
            <p:ph idx="12" type="sldNum"/>
          </p:nvPr>
        </p:nvSpPr>
        <p:spPr>
          <a:xfrm>
            <a:off x="1371600" y="312738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21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4" name="Google Shape;274;p21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1"/>
          <p:cNvSpPr txBox="1"/>
          <p:nvPr>
            <p:ph idx="11" type="ftr"/>
          </p:nvPr>
        </p:nvSpPr>
        <p:spPr>
          <a:xfrm>
            <a:off x="301752" y="6410848"/>
            <a:ext cx="3383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lt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0" type="dt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p3"/>
          <p:cNvCxnSpPr/>
          <p:nvPr/>
        </p:nvCxnSpPr>
        <p:spPr>
          <a:xfrm flipH="1" rot="10800000">
            <a:off x="4563080" y="1575652"/>
            <a:ext cx="8921" cy="481955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6" name="Google Shape;36;p3"/>
          <p:cNvSpPr txBox="1"/>
          <p:nvPr>
            <p:ph idx="1" type="body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537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2" type="body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537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22"/>
          <p:cNvCxnSpPr/>
          <p:nvPr/>
        </p:nvCxnSpPr>
        <p:spPr>
          <a:xfrm>
            <a:off x="152400" y="533400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78" name="Google Shape;278;p2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152400" y="152400"/>
            <a:ext cx="8833200" cy="30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152400" y="155448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1389888" y="323088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7" name="Google Shape;287;p22"/>
          <p:cNvSpPr txBox="1"/>
          <p:nvPr>
            <p:ph idx="12" type="sldNum"/>
          </p:nvPr>
        </p:nvSpPr>
        <p:spPr>
          <a:xfrm>
            <a:off x="1371600" y="312738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22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sz="2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22"/>
          <p:cNvSpPr/>
          <p:nvPr>
            <p:ph idx="2" type="pic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1" type="body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indent="-2819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indent="-276225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indent="-268605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indent="-28575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91" name="Google Shape;291;p22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2" name="Google Shape;292;p22"/>
          <p:cNvSpPr txBox="1"/>
          <p:nvPr>
            <p:ph idx="10" type="dt"/>
          </p:nvPr>
        </p:nvSpPr>
        <p:spPr>
          <a:xfrm>
            <a:off x="5788152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22"/>
          <p:cNvSpPr txBox="1"/>
          <p:nvPr>
            <p:ph idx="11" type="ftr"/>
          </p:nvPr>
        </p:nvSpPr>
        <p:spPr>
          <a:xfrm>
            <a:off x="301752" y="6410848"/>
            <a:ext cx="3584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solidFill>
          <a:schemeClr val="lt2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23"/>
          <p:cNvSpPr txBox="1"/>
          <p:nvPr>
            <p:ph idx="1" type="body"/>
          </p:nvPr>
        </p:nvSpPr>
        <p:spPr>
          <a:xfrm rot="5400000">
            <a:off x="2269302" y="-443550"/>
            <a:ext cx="45993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97" name="Google Shape;297;p23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23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23"/>
          <p:cNvSpPr txBox="1"/>
          <p:nvPr>
            <p:ph idx="12" type="sldNum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bg>
      <p:bgPr>
        <a:solidFill>
          <a:schemeClr val="lt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0" y="0"/>
            <a:ext cx="9144000" cy="15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152400" y="155448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07" name="Google Shape;307;p24"/>
          <p:cNvCxnSpPr/>
          <p:nvPr/>
        </p:nvCxnSpPr>
        <p:spPr>
          <a:xfrm rot="5400000">
            <a:off x="4021812" y="3278148"/>
            <a:ext cx="6245400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08" name="Google Shape;308;p24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6934200" y="3020251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0" name="Google Shape;310;p24"/>
          <p:cNvSpPr txBox="1"/>
          <p:nvPr>
            <p:ph idx="12" type="sldNum"/>
          </p:nvPr>
        </p:nvSpPr>
        <p:spPr>
          <a:xfrm>
            <a:off x="6915912" y="3009901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24"/>
          <p:cNvSpPr txBox="1"/>
          <p:nvPr>
            <p:ph idx="1" type="body"/>
          </p:nvPr>
        </p:nvSpPr>
        <p:spPr>
          <a:xfrm rot="5400000">
            <a:off x="670650" y="-61050"/>
            <a:ext cx="58215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12" name="Google Shape;312;p24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24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24"/>
          <p:cNvSpPr txBox="1"/>
          <p:nvPr>
            <p:ph type="title"/>
          </p:nvPr>
        </p:nvSpPr>
        <p:spPr>
          <a:xfrm rot="5400000">
            <a:off x="5189549" y="2506651"/>
            <a:ext cx="58515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Google Shape;45;p4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54;p5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" name="Google Shape;57;p5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8" name="Google Shape;58;p5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5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5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6"/>
          <p:cNvSpPr txBox="1"/>
          <p:nvPr>
            <p:ph idx="1" type="body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71" name="Google Shape;71;p6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6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" name="Google Shape;75;p6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6" name="Google Shape;76;p6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6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6"/>
          <p:cNvSpPr txBox="1"/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sz="420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7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2" name="Google Shape;82;p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7"/>
          <p:cNvSpPr txBox="1"/>
          <p:nvPr>
            <p:ph idx="1" type="body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2" type="body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0" name="Google Shape;90;p7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11" type="ftr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" name="Google Shape;92;p7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93" name="Google Shape;93;p7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7"/>
          <p:cNvSpPr txBox="1"/>
          <p:nvPr>
            <p:ph idx="3" type="body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5" name="Google Shape;95;p7"/>
          <p:cNvSpPr txBox="1"/>
          <p:nvPr>
            <p:ph idx="4" type="body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6" name="Google Shape;96;p7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7"/>
          <p:cNvSpPr txBox="1"/>
          <p:nvPr>
            <p:ph idx="12" type="sldNum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8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8"/>
          <p:cNvSpPr txBox="1"/>
          <p:nvPr>
            <p:ph idx="12" type="sldNum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9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9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4" name="Google Shape;114;p9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5" name="Google Shape;115;p9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6" name="Google Shape;116;p9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7" name="Google Shape;117;p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9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9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9"/>
          <p:cNvSpPr txBox="1"/>
          <p:nvPr>
            <p:ph idx="11" type="ftr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10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5" name="Google Shape;125;p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10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0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0"/>
          <p:cNvSpPr/>
          <p:nvPr>
            <p:ph idx="2" type="pic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Google Shape;137;p10"/>
          <p:cNvSpPr txBox="1"/>
          <p:nvPr>
            <p:ph idx="1" type="body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indent="-2819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indent="-276225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indent="-268605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38" name="Google Shape;138;p10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10"/>
          <p:cNvSpPr txBox="1"/>
          <p:nvPr>
            <p:ph idx="10" type="dt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0"/>
          <p:cNvSpPr txBox="1"/>
          <p:nvPr>
            <p:ph idx="11" type="ftr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" name="Google Shape;17;p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9" name="Google Shape;19;p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" type="body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0" y="0"/>
            <a:ext cx="9144000" cy="139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Google Shape;168;p13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0" name="Google Shape;170;p13"/>
          <p:cNvSpPr/>
          <p:nvPr/>
        </p:nvSpPr>
        <p:spPr>
          <a:xfrm>
            <a:off x="152400" y="155448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71" name="Google Shape;171;p13"/>
          <p:cNvCxnSpPr/>
          <p:nvPr/>
        </p:nvCxnSpPr>
        <p:spPr>
          <a:xfrm>
            <a:off x="152400" y="1276743"/>
            <a:ext cx="8833200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2" name="Google Shape;172;p13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4361688" y="1050524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13"/>
          <p:cNvSpPr txBox="1"/>
          <p:nvPr>
            <p:ph idx="12" type="sldNum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13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13"/>
          <p:cNvSpPr txBox="1"/>
          <p:nvPr>
            <p:ph idx="1" type="body"/>
          </p:nvPr>
        </p:nvSpPr>
        <p:spPr>
          <a:xfrm>
            <a:off x="301752" y="1524000"/>
            <a:ext cx="8534400" cy="45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valerie.schmidtgardner@knoxschools.org" TargetMode="External"/><Relationship Id="rId4" Type="http://schemas.openxmlformats.org/officeDocument/2006/relationships/hyperlink" Target="mailto:lisa.roberts@knoxschools.or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knoxschools.org/Page/1066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dmissions.utk.edu/apply/college-admission-requirement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/>
          <p:nvPr>
            <p:ph type="title"/>
          </p:nvPr>
        </p:nvSpPr>
        <p:spPr>
          <a:xfrm>
            <a:off x="166500" y="365575"/>
            <a:ext cx="88110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970"/>
              <a:buFont typeface="Georgia"/>
              <a:buNone/>
            </a:pPr>
            <a:r>
              <a:rPr b="1" lang="en-US" sz="3200"/>
              <a:t>West High School </a:t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970"/>
              <a:buFont typeface="Georgia"/>
              <a:buNone/>
            </a:pPr>
            <a:r>
              <a:rPr b="1" lang="en-US" sz="3200"/>
              <a:t>International Baccalaureate</a:t>
            </a:r>
            <a:endParaRPr b="1" sz="3200"/>
          </a:p>
        </p:txBody>
      </p:sp>
      <p:pic>
        <p:nvPicPr>
          <p:cNvPr id="320" name="Google Shape;320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000" y="1738475"/>
            <a:ext cx="8346000" cy="40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en-US">
                <a:solidFill>
                  <a:schemeClr val="dk1"/>
                </a:solidFill>
              </a:rPr>
              <a:t>Who to Contact for More Information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9" name="Google Shape;379;p34"/>
          <p:cNvSpPr txBox="1"/>
          <p:nvPr/>
        </p:nvSpPr>
        <p:spPr>
          <a:xfrm>
            <a:off x="520300" y="1801250"/>
            <a:ext cx="8097300" cy="43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Valerie Schmidt-Gardner</a:t>
            </a:r>
            <a:endParaRPr b="1" sz="24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IB Programme Coordinator</a:t>
            </a:r>
            <a:endParaRPr b="1" i="0" sz="2400" u="none" cap="none" strike="noStrike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valerie.schmidtgardner@knoxschools.org</a:t>
            </a:r>
            <a:endParaRPr sz="24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  <a:endParaRPr b="0" i="0" sz="2400" u="none" cap="none" strike="noStrike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24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Lisa Roberts</a:t>
            </a:r>
            <a:endParaRPr b="1" sz="24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9th grade School Counselor</a:t>
            </a:r>
            <a:endParaRPr b="1" sz="24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lisa.roberts@knoxschools.org</a:t>
            </a:r>
            <a:endParaRPr b="1" sz="24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sz="24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900" u="none" cap="none" strike="noStrike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5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IB Information Night</a:t>
            </a:r>
            <a:endParaRPr/>
          </a:p>
        </p:txBody>
      </p:sp>
      <p:sp>
        <p:nvSpPr>
          <p:cNvPr id="386" name="Google Shape;386;p35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rgbClr val="FF0000"/>
                </a:solidFill>
              </a:rPr>
              <a:t>Tuesday, Feb, 15</a:t>
            </a:r>
            <a:r>
              <a:rPr lang="en-US" sz="3400">
                <a:solidFill>
                  <a:srgbClr val="FF0000"/>
                </a:solidFill>
              </a:rPr>
              <a:t> </a:t>
            </a:r>
            <a:endParaRPr sz="34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4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rgbClr val="FF0000"/>
                </a:solidFill>
              </a:rPr>
              <a:t>6:00 - 7:30</a:t>
            </a:r>
            <a:endParaRPr sz="34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F0000"/>
                </a:solidFill>
              </a:rPr>
              <a:t>WHS Mini-Auditorium </a:t>
            </a:r>
            <a:r>
              <a:rPr lang="en-US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6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Transfers</a:t>
            </a:r>
            <a:endParaRPr/>
          </a:p>
        </p:txBody>
      </p:sp>
      <p:sp>
        <p:nvSpPr>
          <p:cNvPr id="393" name="Google Shape;393;p36"/>
          <p:cNvSpPr txBox="1"/>
          <p:nvPr>
            <p:ph idx="1" type="body"/>
          </p:nvPr>
        </p:nvSpPr>
        <p:spPr>
          <a:xfrm>
            <a:off x="301750" y="1527050"/>
            <a:ext cx="8503800" cy="489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b="1" lang="en-US" sz="2400">
                <a:solidFill>
                  <a:srgbClr val="0E5999"/>
                </a:solidFill>
              </a:rPr>
              <a:t>Transfer applications are now available.</a:t>
            </a:r>
            <a:endParaRPr b="1" sz="2400">
              <a:solidFill>
                <a:srgbClr val="0E599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b="1" sz="2400">
              <a:solidFill>
                <a:srgbClr val="0E599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b="1" lang="en-US" sz="2400">
                <a:solidFill>
                  <a:srgbClr val="0E5999"/>
                </a:solidFill>
              </a:rPr>
              <a:t>Apply for a transfer. </a:t>
            </a:r>
            <a:endParaRPr b="1" sz="2400">
              <a:solidFill>
                <a:srgbClr val="0E599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b="1" lang="en-US" sz="2400">
                <a:solidFill>
                  <a:srgbClr val="0E5999"/>
                </a:solidFill>
              </a:rPr>
              <a:t>We will contact you to set up screening.</a:t>
            </a:r>
            <a:endParaRPr b="1" sz="2400">
              <a:solidFill>
                <a:srgbClr val="0E599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b="1" sz="2400">
              <a:solidFill>
                <a:srgbClr val="0E599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b="1" lang="en-US" sz="2400">
                <a:solidFill>
                  <a:srgbClr val="0E5999"/>
                </a:solidFill>
              </a:rPr>
              <a:t>The Transfer Window closes at 4pm </a:t>
            </a:r>
            <a:endParaRPr b="1" sz="2400">
              <a:solidFill>
                <a:srgbClr val="0E599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b="1" lang="en-US" sz="2400">
                <a:solidFill>
                  <a:srgbClr val="0E5999"/>
                </a:solidFill>
              </a:rPr>
              <a:t>Tuesday, February 22, 2022.</a:t>
            </a:r>
            <a:endParaRPr b="1" sz="2400">
              <a:solidFill>
                <a:srgbClr val="0E599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b="1" sz="2400">
              <a:solidFill>
                <a:srgbClr val="0E599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b="1" lang="en-US" sz="2400">
                <a:solidFill>
                  <a:srgbClr val="0E5999"/>
                </a:solidFill>
              </a:rPr>
              <a:t>For more information, contact the </a:t>
            </a:r>
            <a:endParaRPr b="1" sz="2400">
              <a:solidFill>
                <a:srgbClr val="0E599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b="1" lang="en-US" sz="2400">
                <a:solidFill>
                  <a:srgbClr val="0E5999"/>
                </a:solidFill>
              </a:rPr>
              <a:t>KCS Transfer Office or click this link:</a:t>
            </a:r>
            <a:r>
              <a:rPr b="1" lang="en-US" sz="2400">
                <a:solidFill>
                  <a:srgbClr val="4A86E8"/>
                </a:solidFill>
              </a:rPr>
              <a:t> </a:t>
            </a:r>
            <a:r>
              <a:rPr b="1" lang="en-US" sz="2400" u="sng">
                <a:solidFill>
                  <a:srgbClr val="4A86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https://www.knoxschools.org/Page/10664</a:t>
            </a:r>
            <a:endParaRPr b="1" sz="2400">
              <a:solidFill>
                <a:srgbClr val="4A86E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b="1" sz="3000">
              <a:solidFill>
                <a:srgbClr val="0E599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50">
              <a:solidFill>
                <a:srgbClr val="0E599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970"/>
              <a:buFont typeface="Georgia"/>
              <a:buNone/>
            </a:pPr>
            <a:r>
              <a:rPr lang="en-US" sz="2970"/>
              <a:t>West High School International Baccalaureate</a:t>
            </a:r>
            <a:endParaRPr sz="2970"/>
          </a:p>
        </p:txBody>
      </p:sp>
      <p:pic>
        <p:nvPicPr>
          <p:cNvPr id="399" name="Google Shape;399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5" y="1759910"/>
            <a:ext cx="8504100" cy="41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1" lang="en-US"/>
              <a:t>IB: World Class College Preparation</a:t>
            </a:r>
            <a:endParaRPr b="1"/>
          </a:p>
        </p:txBody>
      </p:sp>
      <p:pic>
        <p:nvPicPr>
          <p:cNvPr id="326" name="Google Shape;326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589" y="1905000"/>
            <a:ext cx="3570244" cy="350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6"/>
          <p:cNvSpPr txBox="1"/>
          <p:nvPr>
            <p:ph idx="2" type="body"/>
          </p:nvPr>
        </p:nvSpPr>
        <p:spPr>
          <a:xfrm>
            <a:off x="4797550" y="1440175"/>
            <a:ext cx="4038600" cy="46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●"/>
            </a:pPr>
            <a:r>
              <a:rPr lang="en-US" sz="2800"/>
              <a:t>Research</a:t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74320" lvl="0" marL="27432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●"/>
            </a:pPr>
            <a:r>
              <a:rPr lang="en-US" sz="2800"/>
              <a:t>Critical Thinking</a:t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74320" lvl="0" marL="27432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●"/>
            </a:pPr>
            <a:r>
              <a:rPr lang="en-US" sz="2800"/>
              <a:t>Communication</a:t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74320" lvl="0" marL="27432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●"/>
            </a:pPr>
            <a:r>
              <a:rPr lang="en-US" sz="2800"/>
              <a:t>Reflection</a:t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74320" lvl="0" marL="27432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●"/>
            </a:pPr>
            <a:r>
              <a:rPr lang="en-US" sz="2800"/>
              <a:t>Opportunities to grow and become leaders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1" lang="en-US"/>
              <a:t>West High IB</a:t>
            </a:r>
            <a:endParaRPr b="1"/>
          </a:p>
        </p:txBody>
      </p:sp>
      <p:sp>
        <p:nvSpPr>
          <p:cNvPr id="333" name="Google Shape;333;p27"/>
          <p:cNvSpPr txBox="1"/>
          <p:nvPr>
            <p:ph idx="1" type="body"/>
          </p:nvPr>
        </p:nvSpPr>
        <p:spPr>
          <a:xfrm>
            <a:off x="301750" y="1371600"/>
            <a:ext cx="4038600" cy="50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797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72"/>
              <a:buChar char="●"/>
            </a:pPr>
            <a:r>
              <a:rPr lang="en-US" sz="2690"/>
              <a:t>Academically challenging</a:t>
            </a:r>
            <a:endParaRPr sz="2690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0"/>
          </a:p>
          <a:p>
            <a:pPr indent="-267970" lvl="0" marL="274320" rtl="0" algn="l">
              <a:lnSpc>
                <a:spcPct val="80000"/>
              </a:lnSpc>
              <a:spcBef>
                <a:spcPts val="558"/>
              </a:spcBef>
              <a:spcAft>
                <a:spcPts val="0"/>
              </a:spcAft>
              <a:buSzPts val="2272"/>
              <a:buChar char="●"/>
            </a:pPr>
            <a:r>
              <a:rPr lang="en-US" sz="2690"/>
              <a:t>Recognized and respected by colleges and </a:t>
            </a:r>
            <a:r>
              <a:rPr lang="en-US" sz="2690"/>
              <a:t>universities</a:t>
            </a:r>
            <a:r>
              <a:rPr lang="en-US" sz="2690"/>
              <a:t> as the most </a:t>
            </a:r>
            <a:r>
              <a:rPr lang="en-US" sz="2690"/>
              <a:t>rigorous</a:t>
            </a:r>
            <a:r>
              <a:rPr lang="en-US" sz="2690"/>
              <a:t> program </a:t>
            </a:r>
            <a:r>
              <a:rPr lang="en-US" sz="2690"/>
              <a:t>offered</a:t>
            </a:r>
            <a:r>
              <a:rPr lang="en-US" sz="2690"/>
              <a:t> to </a:t>
            </a:r>
            <a:r>
              <a:rPr lang="en-US" sz="2690"/>
              <a:t>high</a:t>
            </a:r>
            <a:r>
              <a:rPr lang="en-US" sz="2690"/>
              <a:t> school </a:t>
            </a:r>
            <a:r>
              <a:rPr lang="en-US" sz="2690"/>
              <a:t>students</a:t>
            </a:r>
            <a:r>
              <a:rPr lang="en-US" sz="2690"/>
              <a:t> worldwide. </a:t>
            </a:r>
            <a:endParaRPr sz="2690"/>
          </a:p>
          <a:p>
            <a:pPr indent="0" lvl="0" marL="457200" rtl="0" algn="l">
              <a:lnSpc>
                <a:spcPct val="80000"/>
              </a:lnSpc>
              <a:spcBef>
                <a:spcPts val="558"/>
              </a:spcBef>
              <a:spcAft>
                <a:spcPts val="0"/>
              </a:spcAft>
              <a:buNone/>
            </a:pPr>
            <a:r>
              <a:t/>
            </a:r>
            <a:endParaRPr sz="2690"/>
          </a:p>
          <a:p>
            <a:pPr indent="-267970" lvl="0" marL="274320" rtl="0" algn="l">
              <a:lnSpc>
                <a:spcPct val="80000"/>
              </a:lnSpc>
              <a:spcBef>
                <a:spcPts val="558"/>
              </a:spcBef>
              <a:spcAft>
                <a:spcPts val="0"/>
              </a:spcAft>
              <a:buSzPts val="2272"/>
              <a:buChar char="●"/>
            </a:pPr>
            <a:r>
              <a:rPr lang="en-US" sz="2690"/>
              <a:t>Participating in IB increases the chances of attending college and graduating on time</a:t>
            </a:r>
            <a:endParaRPr sz="2690"/>
          </a:p>
        </p:txBody>
      </p:sp>
      <p:sp>
        <p:nvSpPr>
          <p:cNvPr id="334" name="Google Shape;334;p27"/>
          <p:cNvSpPr txBox="1"/>
          <p:nvPr>
            <p:ph idx="2" type="body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977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46"/>
              <a:buNone/>
            </a:pPr>
            <a:r>
              <a:t/>
            </a:r>
            <a:endParaRPr sz="1937"/>
          </a:p>
        </p:txBody>
      </p:sp>
      <p:pic>
        <p:nvPicPr>
          <p:cNvPr id="335" name="Google Shape;3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6163" y="1371600"/>
            <a:ext cx="3907475" cy="49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WHAT DOES IB DO FOR OUR KIDS?</a:t>
            </a:r>
            <a:endParaRPr/>
          </a:p>
        </p:txBody>
      </p:sp>
      <p:sp>
        <p:nvSpPr>
          <p:cNvPr id="341" name="Google Shape;341;p28"/>
          <p:cNvSpPr txBox="1"/>
          <p:nvPr>
            <p:ph idx="1" type="body"/>
          </p:nvPr>
        </p:nvSpPr>
        <p:spPr>
          <a:xfrm>
            <a:off x="549275" y="1444532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/>
              <a:t>1676 Colleges and Universities in the US now have official policies for admitting IB students.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en-US" u="sng">
                <a:solidFill>
                  <a:schemeClr val="hlink"/>
                </a:solidFill>
                <a:hlinkClick r:id="rId3"/>
              </a:rPr>
              <a:t>UTK IB Credits</a:t>
            </a:r>
            <a:endParaRPr/>
          </a:p>
          <a:p>
            <a:pPr indent="-128587" lvl="0" marL="27432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r>
              <a:t/>
            </a:r>
            <a:endParaRPr/>
          </a:p>
          <a:p>
            <a:pPr indent="-128587" lvl="0" marL="27432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r>
              <a:t/>
            </a:r>
            <a:endParaRPr/>
          </a:p>
        </p:txBody>
      </p:sp>
      <p:graphicFrame>
        <p:nvGraphicFramePr>
          <p:cNvPr id="342" name="Google Shape;342;p28"/>
          <p:cNvGraphicFramePr/>
          <p:nvPr/>
        </p:nvGraphicFramePr>
        <p:xfrm>
          <a:off x="1578046" y="34289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{9BF7AE25-726F-4573-A5F9-D27C89F5EC51}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School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Overall Acceptance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IB Acceptance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IB Diploma Acceptance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UGA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65.0%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93.5%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94.3%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UNC Chapel Hill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35.0%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57.6%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63.6%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Clemson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52.0%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84.7%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93.2%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Harvard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11.0%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12.2%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12.1%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5-09-15 14.47.00.png" id="348" name="Google Shape;34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9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1" lang="en-US"/>
              <a:t>Three unique IB programs </a:t>
            </a:r>
            <a:endParaRPr b="1"/>
          </a:p>
        </p:txBody>
      </p:sp>
      <p:pic>
        <p:nvPicPr>
          <p:cNvPr id="354" name="Google Shape;3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25" y="1521125"/>
            <a:ext cx="8703052" cy="495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1" lang="en-US"/>
              <a:t>IB Courses Offered</a:t>
            </a:r>
            <a:endParaRPr b="1"/>
          </a:p>
        </p:txBody>
      </p:sp>
      <p:pic>
        <p:nvPicPr>
          <p:cNvPr id="360" name="Google Shape;3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12" y="987600"/>
            <a:ext cx="7936575" cy="528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IB Career-Related Programme</a:t>
            </a:r>
            <a:endParaRPr/>
          </a:p>
        </p:txBody>
      </p:sp>
      <p:sp>
        <p:nvSpPr>
          <p:cNvPr id="367" name="Google Shape;367;p32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IB Career Paths, sign up as 9th graders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1" marL="9144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Health Science	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Nutrition and Dietetics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Coding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Engineering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1" lang="en-US"/>
              <a:t>Why West? Why IB?</a:t>
            </a:r>
            <a:endParaRPr b="1"/>
          </a:p>
        </p:txBody>
      </p:sp>
      <p:sp>
        <p:nvSpPr>
          <p:cNvPr id="373" name="Google Shape;373;p33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27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95"/>
              <a:buChar char="●"/>
            </a:pPr>
            <a:r>
              <a:rPr lang="en-US" sz="2400"/>
              <a:t>Outstanding preparation for college/university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55270" lvl="0" marL="27432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995"/>
              <a:buChar char="●"/>
            </a:pPr>
            <a:r>
              <a:rPr lang="en-US" sz="2400"/>
              <a:t>Emphasis on critical thinking, writing, analysis, oral presentation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55270" lvl="0" marL="27432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995"/>
              <a:buChar char="●"/>
            </a:pPr>
            <a:r>
              <a:rPr lang="en-US" sz="2400"/>
              <a:t>Camaraderie among IB students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55270" lvl="0" marL="27432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995"/>
              <a:buChar char="●"/>
            </a:pPr>
            <a:r>
              <a:rPr lang="en-US" sz="2400"/>
              <a:t>IB students “stand out” in the college admission process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55270" lvl="0" marL="27432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995"/>
              <a:buChar char="●"/>
            </a:pPr>
            <a:r>
              <a:rPr lang="en-US" sz="2400">
                <a:solidFill>
                  <a:srgbClr val="FF0000"/>
                </a:solidFill>
              </a:rPr>
              <a:t>West is a fun place to be!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